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623" r:id="rId3"/>
    <p:sldId id="625" r:id="rId4"/>
    <p:sldId id="621" r:id="rId5"/>
    <p:sldId id="624" r:id="rId6"/>
    <p:sldId id="622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FFCC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90" autoAdjust="0"/>
    <p:restoredTop sz="92197" autoAdjust="0"/>
  </p:normalViewPr>
  <p:slideViewPr>
    <p:cSldViewPr snapToGrid="0">
      <p:cViewPr>
        <p:scale>
          <a:sx n="80" d="100"/>
          <a:sy n="80" d="100"/>
        </p:scale>
        <p:origin x="-468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0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C449B6FA-0AA2-4254-9890-437B1B64D622}"/>
    <pc:docChg chg="modSld">
      <pc:chgData name="Thomas Tovinger" userId="d52090d9-82c6-45ae-b052-95c46e96cc30" providerId="ADAL" clId="{C449B6FA-0AA2-4254-9890-437B1B64D622}" dt="2018-12-06T15:57:02.689" v="6" actId="1076"/>
      <pc:docMkLst>
        <pc:docMk/>
      </pc:docMkLst>
      <pc:sldChg chg="modSp">
        <pc:chgData name="Thomas Tovinger" userId="d52090d9-82c6-45ae-b052-95c46e96cc30" providerId="ADAL" clId="{C449B6FA-0AA2-4254-9890-437B1B64D622}" dt="2018-12-06T15:57:02.689" v="6" actId="1076"/>
        <pc:sldMkLst>
          <pc:docMk/>
          <pc:sldMk cId="4076851531" sldId="712"/>
        </pc:sldMkLst>
        <pc:spChg chg="mod">
          <ac:chgData name="Thomas Tovinger" userId="d52090d9-82c6-45ae-b052-95c46e96cc30" providerId="ADAL" clId="{C449B6FA-0AA2-4254-9890-437B1B64D622}" dt="2018-12-06T15:57:02.689" v="6" actId="1076"/>
          <ac:spMkLst>
            <pc:docMk/>
            <pc:sldMk cId="4076851531" sldId="712"/>
            <ac:spMk id="3075" creationId="{00000000-0000-0000-0000-000000000000}"/>
          </ac:spMkLst>
        </pc:spChg>
        <pc:graphicFrameChg chg="mod">
          <ac:chgData name="Thomas Tovinger" userId="d52090d9-82c6-45ae-b052-95c46e96cc30" providerId="ADAL" clId="{C449B6FA-0AA2-4254-9890-437B1B64D622}" dt="2018-12-06T15:56:56.106" v="5" actId="1036"/>
          <ac:graphicFrameMkLst>
            <pc:docMk/>
            <pc:sldMk cId="4076851531" sldId="712"/>
            <ac:graphicFrameMk id="3074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1/18/2019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007628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1/18/2019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7424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100" b="1" dirty="0" smtClean="0"/>
              <a:t>S5-191303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WG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SA5#123,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Montreal, Canada 21-25 January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yril.michel@thalesaleniaspace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7" y="2214819"/>
            <a:ext cx="9800769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fr-FR" altLang="zh-CN" sz="3200" b="1" dirty="0" err="1" smtClean="0"/>
              <a:t>Supportin</a:t>
            </a:r>
            <a:r>
              <a:rPr lang="fr-FR" altLang="zh-CN" sz="3200" b="1" dirty="0" err="1" smtClean="0"/>
              <a:t>g</a:t>
            </a:r>
            <a:r>
              <a:rPr lang="fr-FR" altLang="zh-CN" sz="3200" b="1" dirty="0" smtClean="0"/>
              <a:t> document for </a:t>
            </a:r>
            <a:r>
              <a:rPr lang="en-GB" sz="3200" b="1" dirty="0" smtClean="0"/>
              <a:t>S5-19123</a:t>
            </a:r>
            <a:br>
              <a:rPr lang="en-GB" sz="3200" b="1" dirty="0" smtClean="0"/>
            </a:br>
            <a:r>
              <a:rPr lang="fr-FR" sz="3200" b="1" dirty="0" err="1"/>
              <a:t>P</a:t>
            </a:r>
            <a:r>
              <a:rPr lang="fr-FR" altLang="zh-CN" sz="3200" b="1" dirty="0" err="1" smtClean="0"/>
              <a:t>roposed</a:t>
            </a:r>
            <a:r>
              <a:rPr lang="fr-FR" altLang="zh-CN" sz="3200" b="1" dirty="0" smtClean="0"/>
              <a:t> New SID on </a:t>
            </a:r>
            <a:br>
              <a:rPr lang="fr-FR" altLang="zh-CN" sz="3200" b="1" dirty="0" smtClean="0"/>
            </a:br>
            <a:r>
              <a:rPr lang="en-GB" altLang="zh-CN" sz="3200" b="1" dirty="0"/>
              <a:t>M</a:t>
            </a:r>
            <a:r>
              <a:rPr lang="en-GB" sz="3200" b="1" dirty="0" smtClean="0"/>
              <a:t>anagement </a:t>
            </a:r>
            <a:r>
              <a:rPr lang="en-GB" sz="3200" b="1" dirty="0"/>
              <a:t>and orchestration aspects with integrated satellite components in a 5G </a:t>
            </a:r>
            <a:r>
              <a:rPr lang="en-GB" sz="3200" b="1" dirty="0" smtClean="0"/>
              <a:t>networks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fr-FR" sz="2400" dirty="0" smtClean="0">
                <a:latin typeface="Arial" charset="0"/>
              </a:rPr>
              <a:t>Cyril MICHEL, THALES, </a:t>
            </a:r>
          </a:p>
          <a:p>
            <a:pPr>
              <a:lnSpc>
                <a:spcPct val="80000"/>
              </a:lnSpc>
            </a:pPr>
            <a:r>
              <a:rPr lang="fr-FR" altLang="en-US" sz="2400" dirty="0" smtClean="0">
                <a:latin typeface="Arial" charset="0"/>
                <a:hlinkClick r:id="rId3"/>
              </a:rPr>
              <a:t>cyril.michel@thalesaleniaspace.com</a:t>
            </a:r>
            <a:endParaRPr lang="fr-FR" alt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346560" cy="1143000"/>
          </a:xfrm>
        </p:spPr>
        <p:txBody>
          <a:bodyPr/>
          <a:lstStyle/>
          <a:p>
            <a:r>
              <a:rPr lang="en-GB" dirty="0" smtClean="0"/>
              <a:t>Specific characteristics of satellite systems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 smtClean="0"/>
              <a:t>High</a:t>
            </a:r>
            <a:r>
              <a:rPr lang="en-GB" sz="2000" dirty="0" smtClean="0"/>
              <a:t> (few hundreds for Low Earth orbiting satellites) </a:t>
            </a:r>
            <a:r>
              <a:rPr lang="en-GB" sz="2000" b="1" dirty="0" smtClean="0"/>
              <a:t>to very high altitude </a:t>
            </a:r>
            <a:r>
              <a:rPr lang="en-GB" sz="2000" dirty="0" smtClean="0"/>
              <a:t>(35 786 km for geostationary satellite).</a:t>
            </a:r>
          </a:p>
          <a:p>
            <a:endParaRPr lang="en-GB" sz="2000" dirty="0"/>
          </a:p>
          <a:p>
            <a:r>
              <a:rPr lang="en-GB" sz="2000" b="1" dirty="0" smtClean="0"/>
              <a:t>Large to very large footprints of physical radio coverage</a:t>
            </a:r>
            <a:r>
              <a:rPr lang="en-GB" sz="2000" dirty="0" smtClean="0"/>
              <a:t>, from few hundreds of km to several thousands, with broadcasting capabilities over several states.</a:t>
            </a:r>
          </a:p>
          <a:p>
            <a:endParaRPr lang="en-GB" sz="2000" dirty="0"/>
          </a:p>
          <a:p>
            <a:r>
              <a:rPr lang="en-GB" sz="2000" b="1" dirty="0" smtClean="0"/>
              <a:t>One to several thousands of spacecraft can be integrated into a single constellation of satellites to provide continuity of service</a:t>
            </a:r>
          </a:p>
          <a:p>
            <a:endParaRPr lang="en-GB" sz="2000" dirty="0" smtClean="0"/>
          </a:p>
          <a:p>
            <a:r>
              <a:rPr lang="en-GB" sz="2000" b="1" dirty="0" smtClean="0"/>
              <a:t>End to End delays as provided in a session be significantly higher than for terrestrial networks, whilst satellite network will contribute to reachability and reliability.</a:t>
            </a:r>
            <a:endParaRPr lang="en-GB" sz="2000" b="1" dirty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633518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Example of radio coverage of satellite systems</a:t>
            </a:r>
            <a:endParaRPr lang="en-GB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2698" y="1359147"/>
            <a:ext cx="11183938" cy="600281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As extracted from TR 22.822 (</a:t>
            </a:r>
            <a:r>
              <a:rPr lang="en-US" sz="1800" b="1" dirty="0"/>
              <a:t>Study on using Satellite </a:t>
            </a:r>
            <a:r>
              <a:rPr lang="en-US" sz="1800" b="1" dirty="0" smtClean="0"/>
              <a:t>Access)</a:t>
            </a:r>
            <a:endParaRPr lang="en-GB" sz="18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6" t="32183" r="25113" b="10674"/>
          <a:stretch/>
        </p:blipFill>
        <p:spPr bwMode="auto">
          <a:xfrm>
            <a:off x="2968831" y="1745674"/>
            <a:ext cx="6899563" cy="447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44258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56260" y="1263762"/>
            <a:ext cx="10925298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000" b="1" dirty="0">
                <a:cs typeface="Times New Roman" pitchFamily="18" charset="0"/>
              </a:rPr>
              <a:t>TS 22.261 (</a:t>
            </a:r>
            <a:r>
              <a:rPr lang="en-US" altLang="zh-CN" sz="2000" b="1" dirty="0">
                <a:cs typeface="Times New Roman" pitchFamily="18" charset="0"/>
              </a:rPr>
              <a:t>Service requirements for next generation new services and markets</a:t>
            </a:r>
            <a:r>
              <a:rPr lang="en-GB" altLang="zh-CN" sz="2000" b="1" dirty="0">
                <a:cs typeface="Times New Roman" pitchFamily="18" charset="0"/>
              </a:rPr>
              <a:t>) includes various requirements associated with satellite systems, for instance</a:t>
            </a:r>
            <a:r>
              <a:rPr lang="en-GB" altLang="zh-CN" sz="2000" dirty="0">
                <a:cs typeface="Times New Roman" pitchFamily="18" charset="0"/>
              </a:rPr>
              <a:t>: 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GB" altLang="zh-CN" sz="2000" dirty="0">
                <a:cs typeface="Times New Roman" pitchFamily="18" charset="0"/>
              </a:rPr>
              <a:t> “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           6.3.2.3	Satellite access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	The 5G system shall be able to provide services using  satellite </a:t>
            </a:r>
            <a:r>
              <a:rPr lang="en-US" altLang="zh-CN" sz="2000" dirty="0" smtClean="0">
                <a:cs typeface="Times New Roman" pitchFamily="18" charset="0"/>
              </a:rPr>
              <a:t>access</a:t>
            </a:r>
            <a:r>
              <a:rPr lang="en-US" altLang="zh-CN" sz="2000" dirty="0">
                <a:cs typeface="Times New Roman" pitchFamily="18" charset="0"/>
              </a:rPr>
              <a:t>.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	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	A 5G system with satellite access shall support different  configurations where 	the radio access network is either a  satellite NG-RAN or a non-3GPP satellite </a:t>
            </a:r>
            <a:r>
              <a:rPr lang="en-US" altLang="zh-CN" sz="2000" dirty="0" smtClean="0">
                <a:cs typeface="Times New Roman" pitchFamily="18" charset="0"/>
              </a:rPr>
              <a:t>access </a:t>
            </a:r>
            <a:r>
              <a:rPr lang="en-US" altLang="zh-CN" sz="2000" dirty="0">
                <a:cs typeface="Times New Roman" pitchFamily="18" charset="0"/>
              </a:rPr>
              <a:t>network,  or both.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	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000" dirty="0">
                <a:cs typeface="Times New Roman" pitchFamily="18" charset="0"/>
              </a:rPr>
              <a:t>	To provide services using satellite access, the air interface </a:t>
            </a:r>
            <a:r>
              <a:rPr lang="en-US" altLang="zh-CN" sz="2000" dirty="0" smtClean="0">
                <a:cs typeface="Times New Roman" pitchFamily="18" charset="0"/>
              </a:rPr>
              <a:t>of </a:t>
            </a:r>
            <a:r>
              <a:rPr lang="en-US" altLang="zh-CN" sz="2000" dirty="0">
                <a:cs typeface="Times New Roman" pitchFamily="18" charset="0"/>
              </a:rPr>
              <a:t>the </a:t>
            </a:r>
            <a:r>
              <a:rPr lang="en-US" altLang="zh-CN" sz="2000" dirty="0" smtClean="0">
                <a:cs typeface="Times New Roman" pitchFamily="18" charset="0"/>
              </a:rPr>
              <a:t>5G </a:t>
            </a:r>
            <a:r>
              <a:rPr lang="en-US" altLang="zh-CN" sz="2000" dirty="0">
                <a:cs typeface="Times New Roman" pitchFamily="18" charset="0"/>
              </a:rPr>
              <a:t>system </a:t>
            </a:r>
            <a:r>
              <a:rPr lang="en-US" altLang="zh-CN" sz="2000" dirty="0" smtClean="0">
                <a:cs typeface="Times New Roman" pitchFamily="18" charset="0"/>
              </a:rPr>
              <a:t>shall </a:t>
            </a:r>
            <a:r>
              <a:rPr lang="en-US" altLang="zh-CN" sz="2000" dirty="0">
                <a:cs typeface="Times New Roman" pitchFamily="18" charset="0"/>
              </a:rPr>
              <a:t>support a one-way latency of up to 280 </a:t>
            </a:r>
            <a:r>
              <a:rPr lang="en-US" altLang="zh-CN" sz="2000" dirty="0" err="1" smtClean="0">
                <a:cs typeface="Times New Roman" pitchFamily="18" charset="0"/>
              </a:rPr>
              <a:t>ms.</a:t>
            </a:r>
            <a:endParaRPr lang="en-GB" altLang="zh-CN" sz="20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GB" altLang="zh-CN" sz="2000" dirty="0">
                <a:cs typeface="Times New Roman" pitchFamily="18" charset="0"/>
              </a:rPr>
              <a:t>“</a:t>
            </a:r>
            <a:endParaRPr lang="en-GB" sz="2000" b="1" dirty="0" smtClean="0"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sz="2000" b="1" dirty="0" smtClean="0">
                <a:ea typeface="宋体" pitchFamily="2" charset="-122"/>
                <a:cs typeface="Times New Roman" pitchFamily="18" charset="0"/>
              </a:rPr>
              <a:t>TS </a:t>
            </a:r>
            <a:r>
              <a:rPr lang="en-GB" sz="2000" b="1" dirty="0">
                <a:ea typeface="宋体" pitchFamily="2" charset="-122"/>
                <a:cs typeface="Times New Roman" pitchFamily="18" charset="0"/>
              </a:rPr>
              <a:t>22.261 requires also that a</a:t>
            </a:r>
            <a:r>
              <a:rPr lang="en-US" sz="2000" b="1" dirty="0">
                <a:ea typeface="宋体" pitchFamily="2" charset="-122"/>
                <a:cs typeface="Times New Roman" pitchFamily="18" charset="0"/>
              </a:rPr>
              <a:t> 5G system providing service with satellite access shall be able to support GEO / MEO /LEO based satellite access with up to the end-to-end latency associated to these types of constellations</a:t>
            </a:r>
            <a:r>
              <a:rPr lang="en-US" sz="2000" b="1" dirty="0" smtClean="0">
                <a:ea typeface="宋体" pitchFamily="2" charset="-122"/>
                <a:cs typeface="Times New Roman" pitchFamily="18" charset="0"/>
              </a:rPr>
              <a:t>.</a:t>
            </a:r>
            <a:r>
              <a:rPr lang="en-GB" altLang="zh-CN" sz="1600" dirty="0">
                <a:cs typeface="Times New Roman" pitchFamily="18" charset="0"/>
              </a:rPr>
              <a:t/>
            </a:r>
            <a:br>
              <a:rPr lang="en-GB" altLang="zh-CN" sz="1600" dirty="0">
                <a:cs typeface="Times New Roman" pitchFamily="18" charset="0"/>
              </a:rPr>
            </a:br>
            <a:endParaRPr lang="en-GB" altLang="zh-CN" sz="1600" dirty="0" smtClean="0"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356250" y="191087"/>
            <a:ext cx="9001496" cy="692150"/>
          </a:xfrm>
        </p:spPr>
        <p:txBody>
          <a:bodyPr/>
          <a:lstStyle/>
          <a:p>
            <a:r>
              <a:rPr lang="en-GB" sz="3200" dirty="0" smtClean="0"/>
              <a:t>Satellite specifics are already addressed in the specifications of the 5G system at service level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 </a:t>
            </a:r>
            <a:r>
              <a:rPr lang="en-GB" dirty="0" err="1" smtClean="0"/>
              <a:t>is</a:t>
            </a:r>
            <a:r>
              <a:rPr lang="en-GB" dirty="0" smtClean="0"/>
              <a:t> thus proposed to create a New SID in WG SA5 with the objective at: </a:t>
            </a:r>
          </a:p>
          <a:p>
            <a:pPr lvl="1"/>
            <a:r>
              <a:rPr lang="en-US" sz="2800" b="1" dirty="0" smtClean="0"/>
              <a:t>Identifying </a:t>
            </a:r>
            <a:r>
              <a:rPr lang="en-US" sz="2800" b="1" dirty="0"/>
              <a:t>the main key issues associated with the business model, management and orchestration </a:t>
            </a:r>
            <a:r>
              <a:rPr lang="en-US" sz="2800" dirty="0"/>
              <a:t>the </a:t>
            </a:r>
            <a:r>
              <a:rPr lang="en-US" sz="2800" b="1" dirty="0"/>
              <a:t>integration of a satellite component in the 5G network </a:t>
            </a:r>
            <a:r>
              <a:rPr lang="en-US" sz="2800" dirty="0"/>
              <a:t>and to </a:t>
            </a:r>
            <a:r>
              <a:rPr lang="en-US" sz="2800" b="1" dirty="0"/>
              <a:t>provide the associated solutions. </a:t>
            </a:r>
          </a:p>
          <a:p>
            <a:pPr lvl="1"/>
            <a:r>
              <a:rPr lang="en-US" sz="2800" dirty="0"/>
              <a:t>This study shall aim at </a:t>
            </a:r>
            <a:r>
              <a:rPr lang="en-US" sz="2800" b="1" dirty="0" err="1"/>
              <a:t>minimising</a:t>
            </a:r>
            <a:r>
              <a:rPr lang="en-US" sz="2800" b="1" dirty="0"/>
              <a:t> the impacts and the complexity of the satellite integration in the existing </a:t>
            </a:r>
            <a:r>
              <a:rPr lang="en-US" sz="2800" dirty="0"/>
              <a:t>business model, management and orchestration of the current 5G network.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3466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Annex: Other on-going study items </a:t>
            </a:r>
            <a:br>
              <a:rPr lang="en-GB" sz="3200" b="1" dirty="0" smtClean="0"/>
            </a:br>
            <a:r>
              <a:rPr lang="en-GB" sz="3200" b="1" dirty="0" smtClean="0"/>
              <a:t>relating to satellite (to be completed in 2019)</a:t>
            </a:r>
            <a:endParaRPr lang="en-GB" sz="32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900" b="1" dirty="0" smtClean="0"/>
              <a:t>“</a:t>
            </a:r>
            <a:r>
              <a:rPr lang="en-US" sz="2900" b="1" dirty="0"/>
              <a:t>Study on architecture aspects for using satellite access in 5G” </a:t>
            </a:r>
            <a:endParaRPr lang="en-US" sz="2900" b="1" dirty="0" smtClean="0"/>
          </a:p>
          <a:p>
            <a:pPr lvl="1"/>
            <a:r>
              <a:rPr lang="en-US" sz="2400" b="1" dirty="0" smtClean="0"/>
              <a:t>=&gt; </a:t>
            </a:r>
            <a:r>
              <a:rPr lang="en-US" sz="2400" b="1" dirty="0"/>
              <a:t>3GPP TR 23.737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“</a:t>
            </a:r>
            <a:r>
              <a:rPr lang="en-US" sz="2400" b="1" dirty="0"/>
              <a:t>Solutions for NR to support non-terrestrial networks (NTN)” </a:t>
            </a:r>
            <a:endParaRPr lang="en-US" sz="2400" b="1" dirty="0" smtClean="0"/>
          </a:p>
          <a:p>
            <a:pPr lvl="1"/>
            <a:r>
              <a:rPr lang="en-US" sz="1900" b="1" dirty="0" smtClean="0"/>
              <a:t>=&gt; </a:t>
            </a:r>
            <a:r>
              <a:rPr lang="en-US" sz="1900" b="1" dirty="0"/>
              <a:t>3GPP TR 38.821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97881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280</Words>
  <Application>Microsoft Office PowerPoint</Application>
  <PresentationFormat>Personnalisé</PresentationFormat>
  <Paragraphs>37</Paragraphs>
  <Slides>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Office Theme</vt:lpstr>
      <vt:lpstr>   Supporting document for S5-19123 Proposed New SID on  Management and orchestration aspects with integrated satellite components in a 5G networks</vt:lpstr>
      <vt:lpstr>Specific characteristics of satellite systems</vt:lpstr>
      <vt:lpstr>Example of radio coverage of satellite systems</vt:lpstr>
      <vt:lpstr>Satellite specifics are already addressed in the specifications of the 5G system at service level</vt:lpstr>
      <vt:lpstr>Conclusion</vt:lpstr>
      <vt:lpstr>Annex: Other on-going study items  relating to satellite (to be completed in 2019)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Cyril Michel 2</cp:lastModifiedBy>
  <cp:revision>1576</cp:revision>
  <dcterms:created xsi:type="dcterms:W3CDTF">2008-08-30T09:32:10Z</dcterms:created>
  <dcterms:modified xsi:type="dcterms:W3CDTF">2019-01-18T14:34:39Z</dcterms:modified>
</cp:coreProperties>
</file>